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0" r:id="rId14"/>
    <p:sldId id="269" r:id="rId15"/>
    <p:sldId id="268" r:id="rId16"/>
    <p:sldId id="275" r:id="rId17"/>
    <p:sldId id="274" r:id="rId18"/>
    <p:sldId id="273" r:id="rId19"/>
    <p:sldId id="272" r:id="rId20"/>
    <p:sldId id="267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imgres?imgurl=http://i.huffpost.com/gen/1518632/thumbs/o-OFFICE-WORK-570.jpg?4&amp;imgrefurl=http://www.huffingtonpost.com/2013/12/19/youve-been-taking-breaks-_n_4453448.html&amp;h=380&amp;w=570&amp;tbnid=EvJFbMXi_0NsPM:&amp;docid=a8LhXY1ihoGAfM&amp;ei=H6ifVoSSFoasjwPWiK7gCQ&amp;tbm=isch&amp;ved=0ahUKEwjEneLY2rjKAhUG1mMKHVaEC5w4ZBAzCGYoYzBj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DACUM</a:t>
            </a:r>
            <a:br>
              <a:rPr lang="en-US" dirty="0" smtClean="0"/>
            </a:br>
            <a:r>
              <a:rPr lang="en-US" cap="none" dirty="0" smtClean="0"/>
              <a:t>Developing A </a:t>
            </a:r>
            <a:r>
              <a:rPr lang="en-US" cap="none" dirty="0" err="1" smtClean="0"/>
              <a:t>CUrriculuM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NCTC APR Committee</a:t>
            </a:r>
          </a:p>
          <a:p>
            <a:r>
              <a:rPr lang="en-US" dirty="0" smtClean="0"/>
              <a:t>20 Jan 2016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33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Expert Worker Selection Criteria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1. Occupational </a:t>
            </a:r>
            <a:r>
              <a:rPr lang="en-US" dirty="0">
                <a:latin typeface="Arial" panose="020B0604020202020204" pitchFamily="34" charset="0"/>
              </a:rPr>
              <a:t>Representativeness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</a:rPr>
              <a:t>. Technical </a:t>
            </a:r>
            <a:r>
              <a:rPr lang="en-US" dirty="0">
                <a:latin typeface="Arial" panose="020B0604020202020204" pitchFamily="34" charset="0"/>
              </a:rPr>
              <a:t>Competence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</a:rPr>
              <a:t>. Full-Time </a:t>
            </a:r>
            <a:r>
              <a:rPr lang="en-US" dirty="0">
                <a:latin typeface="Arial" panose="020B0604020202020204" pitchFamily="34" charset="0"/>
              </a:rPr>
              <a:t>Employment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4</a:t>
            </a:r>
            <a:r>
              <a:rPr lang="en-US" dirty="0" smtClean="0">
                <a:latin typeface="Arial" panose="020B0604020202020204" pitchFamily="34" charset="0"/>
              </a:rPr>
              <a:t>. Effective </a:t>
            </a:r>
            <a:r>
              <a:rPr lang="en-US" dirty="0">
                <a:latin typeface="Arial" panose="020B0604020202020204" pitchFamily="34" charset="0"/>
              </a:rPr>
              <a:t>Communicator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5</a:t>
            </a:r>
            <a:r>
              <a:rPr lang="en-US" dirty="0" smtClean="0">
                <a:latin typeface="Arial" panose="020B0604020202020204" pitchFamily="34" charset="0"/>
              </a:rPr>
              <a:t>. Team </a:t>
            </a:r>
            <a:r>
              <a:rPr lang="en-US" dirty="0">
                <a:latin typeface="Arial" panose="020B0604020202020204" pitchFamily="34" charset="0"/>
              </a:rPr>
              <a:t>Player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6</a:t>
            </a:r>
            <a:r>
              <a:rPr lang="en-US" dirty="0" smtClean="0">
                <a:latin typeface="Arial" panose="020B0604020202020204" pitchFamily="34" charset="0"/>
              </a:rPr>
              <a:t>. Full-Time </a:t>
            </a:r>
            <a:r>
              <a:rPr lang="en-US" dirty="0">
                <a:latin typeface="Arial" panose="020B0604020202020204" pitchFamily="34" charset="0"/>
              </a:rPr>
              <a:t>Commitment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7</a:t>
            </a:r>
            <a:r>
              <a:rPr lang="en-US" dirty="0" smtClean="0">
                <a:latin typeface="Arial" panose="020B0604020202020204" pitchFamily="34" charset="0"/>
              </a:rPr>
              <a:t>. Freedom </a:t>
            </a:r>
            <a:r>
              <a:rPr lang="en-US" dirty="0">
                <a:latin typeface="Arial" panose="020B0604020202020204" pitchFamily="34" charset="0"/>
              </a:rPr>
              <a:t>From Bias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0922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Panel Members/Expert Workers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1. Are </a:t>
            </a:r>
            <a:r>
              <a:rPr lang="en-US" dirty="0">
                <a:latin typeface="Arial" panose="020B0604020202020204" pitchFamily="34" charset="0"/>
              </a:rPr>
              <a:t>content experts.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</a:rPr>
              <a:t>. Decide </a:t>
            </a:r>
            <a:r>
              <a:rPr lang="en-US" dirty="0">
                <a:latin typeface="Arial" panose="020B0604020202020204" pitchFamily="34" charset="0"/>
              </a:rPr>
              <a:t>what tasks should be taught.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</a:rPr>
              <a:t>. Describe </a:t>
            </a:r>
            <a:r>
              <a:rPr lang="en-US" dirty="0">
                <a:latin typeface="Arial" panose="020B0604020202020204" pitchFamily="34" charset="0"/>
              </a:rPr>
              <a:t>their job in detail.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4</a:t>
            </a:r>
            <a:r>
              <a:rPr lang="en-US" dirty="0" smtClean="0">
                <a:latin typeface="Arial" panose="020B0604020202020204" pitchFamily="34" charset="0"/>
              </a:rPr>
              <a:t>. Are </a:t>
            </a:r>
            <a:r>
              <a:rPr lang="en-US" dirty="0">
                <a:latin typeface="Arial" panose="020B0604020202020204" pitchFamily="34" charset="0"/>
              </a:rPr>
              <a:t>knowledgeable about current </a:t>
            </a:r>
            <a:r>
              <a:rPr lang="en-US" dirty="0" smtClean="0">
                <a:latin typeface="Arial" panose="020B0604020202020204" pitchFamily="34" charset="0"/>
              </a:rPr>
              <a:t>professional </a:t>
            </a:r>
            <a:r>
              <a:rPr lang="en-US" dirty="0">
                <a:latin typeface="Arial" panose="020B0604020202020204" pitchFamily="34" charset="0"/>
              </a:rPr>
              <a:t>trends.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98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The DACUM Process: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1</a:t>
            </a:r>
            <a:r>
              <a:rPr lang="en-US" sz="1800" dirty="0" smtClean="0">
                <a:latin typeface="Arial" panose="020B0604020202020204" pitchFamily="34" charset="0"/>
              </a:rPr>
              <a:t>. Orientation to </a:t>
            </a:r>
            <a:r>
              <a:rPr lang="en-US" sz="1800" dirty="0">
                <a:latin typeface="Arial" panose="020B0604020202020204" pitchFamily="34" charset="0"/>
              </a:rPr>
              <a:t>the DACUM process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2</a:t>
            </a:r>
            <a:r>
              <a:rPr lang="en-US" sz="1800" dirty="0" smtClean="0">
                <a:latin typeface="Arial" panose="020B0604020202020204" pitchFamily="34" charset="0"/>
              </a:rPr>
              <a:t>. Job or </a:t>
            </a:r>
            <a:r>
              <a:rPr lang="en-US" sz="1800" dirty="0">
                <a:latin typeface="Arial" panose="020B0604020202020204" pitchFamily="34" charset="0"/>
              </a:rPr>
              <a:t>occupational area and development of organizational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chart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3</a:t>
            </a:r>
            <a:r>
              <a:rPr lang="en-US" sz="1800" dirty="0" smtClean="0">
                <a:latin typeface="Arial" panose="020B0604020202020204" pitchFamily="34" charset="0"/>
              </a:rPr>
              <a:t>. Identification of </a:t>
            </a:r>
            <a:r>
              <a:rPr lang="en-US" sz="1800" dirty="0">
                <a:latin typeface="Arial" panose="020B0604020202020204" pitchFamily="34" charset="0"/>
              </a:rPr>
              <a:t>the duties (general areas of job </a:t>
            </a:r>
            <a:r>
              <a:rPr lang="en-US" sz="1800" dirty="0" smtClean="0">
                <a:latin typeface="Arial" panose="020B0604020202020204" pitchFamily="34" charset="0"/>
              </a:rPr>
              <a:t>responsibility</a:t>
            </a:r>
            <a:r>
              <a:rPr lang="en-US" sz="1800" dirty="0">
                <a:latin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4</a:t>
            </a:r>
            <a:r>
              <a:rPr lang="en-US" sz="1800" dirty="0" smtClean="0">
                <a:latin typeface="Arial" panose="020B0604020202020204" pitchFamily="34" charset="0"/>
              </a:rPr>
              <a:t>. Identification of </a:t>
            </a:r>
            <a:r>
              <a:rPr lang="en-US" sz="1800" dirty="0">
                <a:latin typeface="Arial" panose="020B0604020202020204" pitchFamily="34" charset="0"/>
              </a:rPr>
              <a:t>specific tasks performed for each duty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(brainstorming)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5</a:t>
            </a:r>
            <a:r>
              <a:rPr lang="en-US" sz="1800" dirty="0" smtClean="0">
                <a:latin typeface="Arial" panose="020B0604020202020204" pitchFamily="34" charset="0"/>
              </a:rPr>
              <a:t>. Identification of </a:t>
            </a:r>
            <a:r>
              <a:rPr lang="en-US" sz="1800" dirty="0">
                <a:latin typeface="Arial" panose="020B0604020202020204" pitchFamily="34" charset="0"/>
              </a:rPr>
              <a:t>general knowledge and skills, tools</a:t>
            </a:r>
            <a:r>
              <a:rPr lang="en-US" sz="1800" dirty="0" smtClean="0">
                <a:latin typeface="Arial" panose="020B0604020202020204" pitchFamily="34" charset="0"/>
              </a:rPr>
              <a:t>, equipment</a:t>
            </a:r>
            <a:r>
              <a:rPr lang="en-US" sz="1800" dirty="0">
                <a:latin typeface="Arial" panose="020B0604020202020204" pitchFamily="34" charset="0"/>
              </a:rPr>
              <a:t>, supplies, and materials, worker behaviors </a:t>
            </a:r>
            <a:r>
              <a:rPr lang="en-US" sz="1800" dirty="0" smtClean="0">
                <a:latin typeface="Arial" panose="020B0604020202020204" pitchFamily="34" charset="0"/>
              </a:rPr>
              <a:t>needed</a:t>
            </a:r>
            <a:r>
              <a:rPr lang="en-US" sz="1800" dirty="0">
                <a:latin typeface="Arial" panose="020B0604020202020204" pitchFamily="34" charset="0"/>
              </a:rPr>
              <a:t>, and </a:t>
            </a:r>
            <a:r>
              <a:rPr lang="en-US" sz="1800" dirty="0" smtClean="0">
                <a:latin typeface="Arial" panose="020B0604020202020204" pitchFamily="34" charset="0"/>
              </a:rPr>
              <a:t>future trends/concerns </a:t>
            </a:r>
            <a:r>
              <a:rPr lang="en-US" sz="1800" dirty="0">
                <a:latin typeface="Arial" panose="020B0604020202020204" pitchFamily="34" charset="0"/>
              </a:rPr>
              <a:t>of the occupation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6</a:t>
            </a:r>
            <a:r>
              <a:rPr lang="en-US" sz="1800" dirty="0" smtClean="0">
                <a:latin typeface="Arial" panose="020B0604020202020204" pitchFamily="34" charset="0"/>
              </a:rPr>
              <a:t>. Reviewing and </a:t>
            </a:r>
            <a:r>
              <a:rPr lang="en-US" sz="1800" dirty="0">
                <a:latin typeface="Arial" panose="020B0604020202020204" pitchFamily="34" charset="0"/>
              </a:rPr>
              <a:t>refining the duty and task statements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7</a:t>
            </a:r>
            <a:r>
              <a:rPr lang="en-US" sz="1800" dirty="0" smtClean="0">
                <a:latin typeface="Arial" panose="020B0604020202020204" pitchFamily="34" charset="0"/>
              </a:rPr>
              <a:t>. Sequencing the </a:t>
            </a:r>
            <a:r>
              <a:rPr lang="en-US" sz="1800" dirty="0">
                <a:latin typeface="Arial" panose="020B0604020202020204" pitchFamily="34" charset="0"/>
              </a:rPr>
              <a:t>duty and task statements 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</a:rPr>
              <a:t>8</a:t>
            </a:r>
            <a:r>
              <a:rPr lang="en-US" sz="1800" dirty="0" smtClean="0">
                <a:latin typeface="Arial" panose="020B0604020202020204" pitchFamily="34" charset="0"/>
              </a:rPr>
              <a:t>. Other options</a:t>
            </a:r>
            <a:r>
              <a:rPr lang="en-US" sz="1800" dirty="0">
                <a:latin typeface="Arial" panose="020B0604020202020204" pitchFamily="34" charset="0"/>
              </a:rPr>
              <a:t>, as desired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917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Workshop Rules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1. Rank </a:t>
            </a:r>
            <a:r>
              <a:rPr lang="en-US" dirty="0">
                <a:latin typeface="Arial" panose="020B0604020202020204" pitchFamily="34" charset="0"/>
              </a:rPr>
              <a:t>and seniority are left at the door.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</a:rPr>
              <a:t>. Everyone </a:t>
            </a:r>
            <a:r>
              <a:rPr lang="en-US" dirty="0">
                <a:latin typeface="Arial" panose="020B0604020202020204" pitchFamily="34" charset="0"/>
              </a:rPr>
              <a:t>participates equally.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</a:rPr>
              <a:t>. One </a:t>
            </a:r>
            <a:r>
              <a:rPr lang="en-US" dirty="0">
                <a:latin typeface="Arial" panose="020B0604020202020204" pitchFamily="34" charset="0"/>
              </a:rPr>
              <a:t>person speaks at a time.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4</a:t>
            </a:r>
            <a:r>
              <a:rPr lang="en-US" dirty="0" smtClean="0">
                <a:latin typeface="Arial" panose="020B0604020202020204" pitchFamily="34" charset="0"/>
              </a:rPr>
              <a:t>. Be </a:t>
            </a:r>
            <a:r>
              <a:rPr lang="en-US" dirty="0">
                <a:latin typeface="Arial" panose="020B0604020202020204" pitchFamily="34" charset="0"/>
              </a:rPr>
              <a:t>positive &amp; </a:t>
            </a:r>
            <a:r>
              <a:rPr lang="en-US" dirty="0" smtClean="0">
                <a:latin typeface="Arial" panose="020B0604020202020204" pitchFamily="34" charset="0"/>
              </a:rPr>
              <a:t>optimistic.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5</a:t>
            </a:r>
            <a:r>
              <a:rPr lang="en-US" dirty="0" smtClean="0">
                <a:latin typeface="Arial" panose="020B0604020202020204" pitchFamily="34" charset="0"/>
              </a:rPr>
              <a:t>. Ask </a:t>
            </a:r>
            <a:r>
              <a:rPr lang="en-US" dirty="0">
                <a:latin typeface="Arial" panose="020B0604020202020204" pitchFamily="34" charset="0"/>
              </a:rPr>
              <a:t>each person to give tasks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6</a:t>
            </a:r>
            <a:r>
              <a:rPr lang="en-US" dirty="0" smtClean="0">
                <a:latin typeface="Arial" panose="020B0604020202020204" pitchFamily="34" charset="0"/>
              </a:rPr>
              <a:t>. Add to </a:t>
            </a:r>
            <a:r>
              <a:rPr lang="en-US" dirty="0">
                <a:latin typeface="Arial" panose="020B0604020202020204" pitchFamily="34" charset="0"/>
              </a:rPr>
              <a:t>other participants </a:t>
            </a:r>
            <a:r>
              <a:rPr lang="en-US" dirty="0" smtClean="0">
                <a:latin typeface="Arial" panose="020B0604020202020204" pitchFamily="34" charset="0"/>
              </a:rPr>
              <a:t>ideas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7</a:t>
            </a:r>
            <a:r>
              <a:rPr lang="en-US" dirty="0" smtClean="0">
                <a:latin typeface="Arial" panose="020B0604020202020204" pitchFamily="34" charset="0"/>
              </a:rPr>
              <a:t>. Observers cannot </a:t>
            </a:r>
            <a:r>
              <a:rPr lang="en-US" dirty="0">
                <a:latin typeface="Arial" panose="020B0604020202020204" pitchFamily="34" charset="0"/>
              </a:rPr>
              <a:t>participate.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8</a:t>
            </a:r>
            <a:r>
              <a:rPr lang="en-US" dirty="0" smtClean="0">
                <a:latin typeface="Arial" panose="020B0604020202020204" pitchFamily="34" charset="0"/>
              </a:rPr>
              <a:t>. Consider all </a:t>
            </a:r>
            <a:r>
              <a:rPr lang="en-US" dirty="0">
                <a:latin typeface="Arial" panose="020B0604020202020204" pitchFamily="34" charset="0"/>
              </a:rPr>
              <a:t>task </a:t>
            </a:r>
            <a:r>
              <a:rPr lang="en-US" dirty="0" smtClean="0">
                <a:latin typeface="Arial" panose="020B0604020202020204" pitchFamily="34" charset="0"/>
              </a:rPr>
              <a:t>statements carefully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807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Brainstorm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What </a:t>
            </a:r>
            <a:r>
              <a:rPr lang="en-US" dirty="0">
                <a:latin typeface="Arial" panose="020B0604020202020204" pitchFamily="34" charset="0"/>
              </a:rPr>
              <a:t>do you do at work?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What </a:t>
            </a:r>
            <a:r>
              <a:rPr lang="en-US" dirty="0">
                <a:latin typeface="Arial" panose="020B0604020202020204" pitchFamily="34" charset="0"/>
              </a:rPr>
              <a:t>did you do last week?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What </a:t>
            </a:r>
            <a:r>
              <a:rPr lang="en-US" dirty="0">
                <a:latin typeface="Arial" panose="020B0604020202020204" pitchFamily="34" charset="0"/>
              </a:rPr>
              <a:t>else do you have to do?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What </a:t>
            </a:r>
            <a:r>
              <a:rPr lang="en-US" dirty="0">
                <a:latin typeface="Arial" panose="020B0604020202020204" pitchFamily="34" charset="0"/>
              </a:rPr>
              <a:t>do you do first each day? Last?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How </a:t>
            </a:r>
            <a:r>
              <a:rPr lang="en-US" dirty="0">
                <a:latin typeface="Arial" panose="020B0604020202020204" pitchFamily="34" charset="0"/>
              </a:rPr>
              <a:t>often is that task performed?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How </a:t>
            </a:r>
            <a:r>
              <a:rPr lang="en-US" dirty="0">
                <a:latin typeface="Arial" panose="020B0604020202020204" pitchFamily="34" charset="0"/>
              </a:rPr>
              <a:t>difficult is it to perform?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What other </a:t>
            </a:r>
            <a:r>
              <a:rPr lang="en-US" dirty="0">
                <a:latin typeface="Arial" panose="020B0604020202020204" pitchFamily="34" charset="0"/>
              </a:rPr>
              <a:t>duties do successful workers perform?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Have we </a:t>
            </a:r>
            <a:r>
              <a:rPr lang="en-US" dirty="0">
                <a:latin typeface="Arial" panose="020B0604020202020204" pitchFamily="34" charset="0"/>
              </a:rPr>
              <a:t>specified all the task appropriate to this area?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Is that </a:t>
            </a:r>
            <a:r>
              <a:rPr lang="en-US" dirty="0">
                <a:latin typeface="Arial" panose="020B0604020202020204" pitchFamily="34" charset="0"/>
              </a:rPr>
              <a:t>the terminology commonly used by other workers?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	All responses </a:t>
            </a:r>
            <a:r>
              <a:rPr lang="en-US" dirty="0">
                <a:latin typeface="Arial" panose="020B0604020202020204" pitchFamily="34" charset="0"/>
              </a:rPr>
              <a:t>are written on a flip chart.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83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Key Terms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</a:rPr>
              <a:t>• Duty: 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</a:rPr>
              <a:t>A cluster </a:t>
            </a:r>
            <a:r>
              <a:rPr lang="en-US" sz="2400" dirty="0">
                <a:latin typeface="Arial" panose="020B0604020202020204" pitchFamily="34" charset="0"/>
              </a:rPr>
              <a:t>of related </a:t>
            </a:r>
            <a:r>
              <a:rPr lang="en-US" sz="2400" dirty="0" smtClean="0">
                <a:latin typeface="Arial" panose="020B0604020202020204" pitchFamily="34" charset="0"/>
              </a:rPr>
              <a:t>tasks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i="1" dirty="0" smtClean="0">
                <a:latin typeface="Arial" panose="020B0604020202020204" pitchFamily="34" charset="0"/>
              </a:rPr>
              <a:t>usually 6–12 per job.</a:t>
            </a:r>
            <a:endParaRPr lang="en-US" sz="2400" i="1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</a:rPr>
              <a:t>• Task: 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</a:rPr>
              <a:t>Specific meaningful </a:t>
            </a:r>
            <a:r>
              <a:rPr lang="en-US" sz="2400" dirty="0">
                <a:latin typeface="Arial" panose="020B0604020202020204" pitchFamily="34" charset="0"/>
              </a:rPr>
              <a:t>units </a:t>
            </a:r>
            <a:r>
              <a:rPr lang="en-US" sz="2400" dirty="0" smtClean="0">
                <a:latin typeface="Arial" panose="020B0604020202020204" pitchFamily="34" charset="0"/>
              </a:rPr>
              <a:t>of </a:t>
            </a:r>
            <a:r>
              <a:rPr lang="en-US" sz="2400" dirty="0">
                <a:latin typeface="Arial" panose="020B0604020202020204" pitchFamily="34" charset="0"/>
              </a:rPr>
              <a:t>work, </a:t>
            </a:r>
            <a:r>
              <a:rPr lang="en-US" sz="2400" i="1" dirty="0" smtClean="0">
                <a:latin typeface="Arial" panose="020B0604020202020204" pitchFamily="34" charset="0"/>
              </a:rPr>
              <a:t>usually 6–20 per duty and 75–125 per job</a:t>
            </a:r>
            <a:r>
              <a:rPr lang="en-US" sz="2400" dirty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54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Duty Statements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Describe </a:t>
            </a:r>
            <a:r>
              <a:rPr lang="en-US" dirty="0">
                <a:latin typeface="Arial" panose="020B0604020202020204" pitchFamily="34" charset="0"/>
              </a:rPr>
              <a:t>work in performance terms.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Are meaningful </a:t>
            </a:r>
            <a:r>
              <a:rPr lang="en-US" dirty="0">
                <a:latin typeface="Arial" panose="020B0604020202020204" pitchFamily="34" charset="0"/>
              </a:rPr>
              <a:t>without reference to the </a:t>
            </a:r>
            <a:r>
              <a:rPr lang="en-US" dirty="0" smtClean="0">
                <a:latin typeface="Arial" panose="020B0604020202020204" pitchFamily="34" charset="0"/>
              </a:rPr>
              <a:t>job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Are </a:t>
            </a:r>
            <a:r>
              <a:rPr lang="en-US" dirty="0">
                <a:latin typeface="Arial" panose="020B0604020202020204" pitchFamily="34" charset="0"/>
              </a:rPr>
              <a:t>general statements of the work performed </a:t>
            </a:r>
            <a:r>
              <a:rPr lang="en-US" dirty="0" smtClean="0">
                <a:latin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</a:rPr>
              <a:t>usually </a:t>
            </a:r>
            <a:r>
              <a:rPr lang="en-US" dirty="0" smtClean="0">
                <a:latin typeface="Arial" panose="020B0604020202020204" pitchFamily="34" charset="0"/>
              </a:rPr>
              <a:t>6–12/job).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Function </a:t>
            </a:r>
            <a:r>
              <a:rPr lang="en-US" dirty="0">
                <a:latin typeface="Arial" panose="020B0604020202020204" pitchFamily="34" charset="0"/>
              </a:rPr>
              <a:t>as a title for a cluster of related </a:t>
            </a:r>
            <a:r>
              <a:rPr lang="en-US" dirty="0" smtClean="0">
                <a:latin typeface="Arial" panose="020B0604020202020204" pitchFamily="34" charset="0"/>
              </a:rPr>
              <a:t>tasks (</a:t>
            </a:r>
            <a:r>
              <a:rPr lang="en-US" dirty="0">
                <a:latin typeface="Arial" panose="020B0604020202020204" pitchFamily="34" charset="0"/>
              </a:rPr>
              <a:t>usually </a:t>
            </a:r>
            <a:r>
              <a:rPr lang="en-US" dirty="0" smtClean="0">
                <a:latin typeface="Arial" panose="020B0604020202020204" pitchFamily="34" charset="0"/>
              </a:rPr>
              <a:t>6–20/duty</a:t>
            </a:r>
            <a:r>
              <a:rPr lang="en-US" dirty="0">
                <a:latin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Consist </a:t>
            </a:r>
            <a:r>
              <a:rPr lang="en-US" dirty="0">
                <a:latin typeface="Arial" panose="020B0604020202020204" pitchFamily="34" charset="0"/>
              </a:rPr>
              <a:t>of one verb, an object, and usually a </a:t>
            </a:r>
            <a:r>
              <a:rPr lang="en-US" dirty="0" smtClean="0">
                <a:latin typeface="Arial" panose="020B0604020202020204" pitchFamily="34" charset="0"/>
              </a:rPr>
              <a:t>qualifier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86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Task Statements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Describe a </a:t>
            </a:r>
            <a:r>
              <a:rPr lang="en-US" dirty="0">
                <a:latin typeface="Arial" panose="020B0604020202020204" pitchFamily="34" charset="0"/>
              </a:rPr>
              <a:t>service in performance </a:t>
            </a:r>
            <a:r>
              <a:rPr lang="en-US" dirty="0" smtClean="0">
                <a:latin typeface="Arial" panose="020B0604020202020204" pitchFamily="34" charset="0"/>
              </a:rPr>
              <a:t>terms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Contain </a:t>
            </a:r>
            <a:r>
              <a:rPr lang="en-US" dirty="0">
                <a:latin typeface="Arial" panose="020B0604020202020204" pitchFamily="34" charset="0"/>
              </a:rPr>
              <a:t>one or more qualifiers.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Are </a:t>
            </a:r>
            <a:r>
              <a:rPr lang="en-US" dirty="0">
                <a:latin typeface="Arial" panose="020B0604020202020204" pitchFamily="34" charset="0"/>
              </a:rPr>
              <a:t>clearly stated once.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21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Statement Content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Verb		Describes </a:t>
            </a:r>
            <a:r>
              <a:rPr lang="en-US" dirty="0">
                <a:latin typeface="Arial" panose="020B0604020202020204" pitchFamily="34" charset="0"/>
              </a:rPr>
              <a:t>worker’s action.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		(</a:t>
            </a:r>
            <a:r>
              <a:rPr lang="en-US" dirty="0">
                <a:latin typeface="Arial" panose="020B0604020202020204" pitchFamily="34" charset="0"/>
              </a:rPr>
              <a:t>e.g., maintain, change)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Object	Thing </a:t>
            </a:r>
            <a:r>
              <a:rPr lang="en-US" dirty="0">
                <a:latin typeface="Arial" panose="020B0604020202020204" pitchFamily="34" charset="0"/>
              </a:rPr>
              <a:t>acted upon by worker.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		(</a:t>
            </a:r>
            <a:r>
              <a:rPr lang="en-US" dirty="0">
                <a:latin typeface="Arial" panose="020B0604020202020204" pitchFamily="34" charset="0"/>
              </a:rPr>
              <a:t>e.g., automobile, oil)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Qualifier	Words </a:t>
            </a:r>
            <a:r>
              <a:rPr lang="en-US" dirty="0">
                <a:latin typeface="Arial" panose="020B0604020202020204" pitchFamily="34" charset="0"/>
              </a:rPr>
              <a:t>that clarify the task statement.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		(</a:t>
            </a:r>
            <a:r>
              <a:rPr lang="en-US" dirty="0">
                <a:latin typeface="Arial" panose="020B0604020202020204" pitchFamily="34" charset="0"/>
              </a:rPr>
              <a:t>e.g., personal, motor) </a:t>
            </a:r>
          </a:p>
          <a:p>
            <a:pPr marL="0" indent="0" algn="ctr">
              <a:buNone/>
            </a:pPr>
            <a:endParaRPr lang="en-US" sz="2400" b="1" i="1" dirty="0" smtClean="0"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b="1" i="1" dirty="0" smtClean="0">
                <a:latin typeface="Arial" panose="020B0604020202020204" pitchFamily="34" charset="0"/>
              </a:rPr>
              <a:t>Maintain </a:t>
            </a:r>
            <a:r>
              <a:rPr lang="en-US" sz="2400" b="1" i="1" dirty="0">
                <a:latin typeface="Arial" panose="020B0604020202020204" pitchFamily="34" charset="0"/>
              </a:rPr>
              <a:t>personal automobile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206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JOB/OCCUPATION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 Duty 1			       DUTY 2			      Duty 3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T1  T2  T3  t4	ETC.		</a:t>
            </a:r>
            <a:r>
              <a:rPr lang="en-US" sz="2400" dirty="0"/>
              <a:t> T1  T2  T3  </a:t>
            </a:r>
            <a:r>
              <a:rPr lang="en-US" sz="2400" dirty="0" smtClean="0"/>
              <a:t>t4	 ETC.		  T1 </a:t>
            </a:r>
            <a:r>
              <a:rPr lang="en-US" sz="2400" dirty="0"/>
              <a:t>T2  T3  </a:t>
            </a:r>
            <a:r>
              <a:rPr lang="en-US" sz="2400" dirty="0" smtClean="0"/>
              <a:t>t4 ETC.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330779" y="1943100"/>
            <a:ext cx="1404257" cy="35106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18314" y="1932214"/>
            <a:ext cx="1404257" cy="351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550729" y="1943100"/>
            <a:ext cx="1404257" cy="351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3774" y="3642632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15572" y="3649435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844815" y="3649435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70450" y="3650796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506151" y="3627661"/>
            <a:ext cx="604941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53192" y="3619497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587513" y="3629022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29790" y="3619497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631769" y="3629022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348717" y="3641269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8806965" y="3641271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720317" y="3642632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263117" y="3642632"/>
            <a:ext cx="45720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177517" y="3649435"/>
            <a:ext cx="542190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793966" y="3649435"/>
            <a:ext cx="600177" cy="4000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001297" y="2503715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11" idx="0"/>
          </p:cNvCxnSpPr>
          <p:nvPr/>
        </p:nvCxnSpPr>
        <p:spPr>
          <a:xfrm>
            <a:off x="1970258" y="2430236"/>
            <a:ext cx="573914" cy="1219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970258" y="2450646"/>
            <a:ext cx="103157" cy="1177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1599050" y="2465612"/>
            <a:ext cx="326047" cy="1088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1126331" y="2487382"/>
            <a:ext cx="829805" cy="1132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9382742" y="2395536"/>
            <a:ext cx="1065870" cy="1189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9379712" y="2395536"/>
            <a:ext cx="535965" cy="1189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9379712" y="2388733"/>
            <a:ext cx="112005" cy="12035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0" idx="0"/>
          </p:cNvCxnSpPr>
          <p:nvPr/>
        </p:nvCxnSpPr>
        <p:spPr>
          <a:xfrm flipH="1">
            <a:off x="9035565" y="2395536"/>
            <a:ext cx="344147" cy="1245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9" idx="0"/>
          </p:cNvCxnSpPr>
          <p:nvPr/>
        </p:nvCxnSpPr>
        <p:spPr>
          <a:xfrm flipH="1">
            <a:off x="8577317" y="2395536"/>
            <a:ext cx="802395" cy="1245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763310" y="2415264"/>
            <a:ext cx="1028124" cy="117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739389" y="2405738"/>
            <a:ext cx="537983" cy="1160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760280" y="2386689"/>
            <a:ext cx="72263" cy="1213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4809500" y="2413907"/>
            <a:ext cx="967363" cy="1178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2886858" y="1149802"/>
            <a:ext cx="1949642" cy="689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680143" y="1147764"/>
            <a:ext cx="0" cy="682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7313001" y="1193346"/>
            <a:ext cx="1079884" cy="738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398784" y="2422071"/>
            <a:ext cx="366245" cy="1163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844815" y="4286250"/>
            <a:ext cx="8104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6-12 Duties</a:t>
            </a:r>
          </a:p>
          <a:p>
            <a:endParaRPr lang="en-US" dirty="0"/>
          </a:p>
          <a:p>
            <a:r>
              <a:rPr lang="en-US" dirty="0" smtClean="0"/>
              <a:t>75-125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31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Arial" panose="020B0604020202020204" pitchFamily="34" charset="0"/>
              </a:rPr>
              <a:t>What </a:t>
            </a:r>
            <a:r>
              <a:rPr lang="en-US" sz="2400" dirty="0">
                <a:latin typeface="Arial" panose="020B0604020202020204" pitchFamily="34" charset="0"/>
              </a:rPr>
              <a:t>is DACUM?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</a:rPr>
              <a:t>An acronym for Developing A Curriculum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</a:rPr>
              <a:t>A </a:t>
            </a:r>
            <a:r>
              <a:rPr lang="en-US" sz="2400" dirty="0" smtClean="0">
                <a:latin typeface="Arial" panose="020B0604020202020204" pitchFamily="34" charset="0"/>
              </a:rPr>
              <a:t>2-day </a:t>
            </a:r>
            <a:r>
              <a:rPr lang="en-US" sz="2400" dirty="0">
                <a:latin typeface="Arial" panose="020B0604020202020204" pitchFamily="34" charset="0"/>
              </a:rPr>
              <a:t>job analysis workshop </a:t>
            </a:r>
          </a:p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Why </a:t>
            </a:r>
            <a:r>
              <a:rPr lang="en-US" sz="2400" b="1" dirty="0" smtClean="0">
                <a:latin typeface="Arial" panose="020B0604020202020204" pitchFamily="34" charset="0"/>
              </a:rPr>
              <a:t>use DACUM?</a:t>
            </a:r>
            <a:endParaRPr lang="en-US" sz="2400" b="1" dirty="0"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</a:rPr>
              <a:t>It’s a </a:t>
            </a:r>
            <a:r>
              <a:rPr lang="en-US" dirty="0" smtClean="0">
                <a:latin typeface="Arial" panose="020B0604020202020204" pitchFamily="34" charset="0"/>
              </a:rPr>
              <a:t>highly effective</a:t>
            </a:r>
            <a:r>
              <a:rPr lang="en-US" dirty="0">
                <a:latin typeface="Arial" panose="020B0604020202020204" pitchFamily="34" charset="0"/>
              </a:rPr>
              <a:t>, quick, and low </a:t>
            </a:r>
            <a:r>
              <a:rPr lang="en-US" dirty="0" smtClean="0">
                <a:latin typeface="Arial" panose="020B0604020202020204" pitchFamily="34" charset="0"/>
              </a:rPr>
              <a:t>cost </a:t>
            </a:r>
            <a:r>
              <a:rPr lang="en-US" dirty="0">
                <a:latin typeface="Arial" panose="020B0604020202020204" pitchFamily="34" charset="0"/>
              </a:rPr>
              <a:t>method to </a:t>
            </a: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</a:rPr>
              <a:t>conduct a job, occupational, process, and functional </a:t>
            </a: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</a:rPr>
              <a:t>analysis.</a:t>
            </a: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</a:rPr>
              <a:t>High quality education and training programs are </a:t>
            </a: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</a:rPr>
              <a:t>needed to produced skilled workers. A job analysis is </a:t>
            </a: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</a:rPr>
              <a:t>the best way to gather this information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245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</a:rPr>
              <a:t>Enablers are items </a:t>
            </a:r>
            <a:r>
              <a:rPr lang="en-US" sz="2400" b="1" dirty="0" smtClean="0">
                <a:latin typeface="Arial" panose="020B0604020202020204" pitchFamily="34" charset="0"/>
              </a:rPr>
              <a:t>that empower workers </a:t>
            </a:r>
            <a:r>
              <a:rPr lang="en-US" sz="2400" b="1" dirty="0">
                <a:latin typeface="Arial" panose="020B0604020202020204" pitchFamily="34" charset="0"/>
              </a:rPr>
              <a:t>to </a:t>
            </a:r>
            <a:r>
              <a:rPr lang="en-US" sz="2400" b="1" dirty="0" smtClean="0">
                <a:latin typeface="Arial" panose="020B0604020202020204" pitchFamily="34" charset="0"/>
              </a:rPr>
              <a:t>perform </a:t>
            </a:r>
            <a:r>
              <a:rPr lang="en-US" sz="2400" b="1" dirty="0">
                <a:latin typeface="Arial" panose="020B0604020202020204" pitchFamily="34" charset="0"/>
              </a:rPr>
              <a:t>their duties and tasks, but are NOT </a:t>
            </a:r>
            <a:r>
              <a:rPr lang="en-US" sz="2400" b="1" dirty="0" smtClean="0">
                <a:latin typeface="Arial" panose="020B0604020202020204" pitchFamily="34" charset="0"/>
              </a:rPr>
              <a:t>duties </a:t>
            </a:r>
            <a:r>
              <a:rPr lang="en-US" sz="2400" b="1" dirty="0">
                <a:latin typeface="Arial" panose="020B0604020202020204" pitchFamily="34" charset="0"/>
              </a:rPr>
              <a:t>or tasks </a:t>
            </a:r>
            <a:r>
              <a:rPr lang="en-US" sz="2400" b="1" dirty="0" smtClean="0">
                <a:latin typeface="Arial" panose="020B0604020202020204" pitchFamily="34" charset="0"/>
              </a:rPr>
              <a:t>themselves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General </a:t>
            </a:r>
            <a:r>
              <a:rPr lang="en-US" dirty="0">
                <a:latin typeface="Arial" panose="020B0604020202020204" pitchFamily="34" charset="0"/>
              </a:rPr>
              <a:t>Knowledge and Skills: Communication </a:t>
            </a:r>
            <a:r>
              <a:rPr lang="en-US" dirty="0" smtClean="0">
                <a:latin typeface="Arial" panose="020B0604020202020204" pitchFamily="34" charset="0"/>
              </a:rPr>
              <a:t>skills</a:t>
            </a:r>
            <a:r>
              <a:rPr lang="en-US" dirty="0">
                <a:latin typeface="Arial" panose="020B0604020202020204" pitchFamily="34" charset="0"/>
              </a:rPr>
              <a:t>, Computer </a:t>
            </a:r>
            <a:r>
              <a:rPr lang="en-US" dirty="0" smtClean="0">
                <a:latin typeface="Arial" panose="020B0604020202020204" pitchFamily="34" charset="0"/>
              </a:rPr>
              <a:t>						skills, Driving skills, </a:t>
            </a:r>
            <a:r>
              <a:rPr lang="en-US" dirty="0">
                <a:latin typeface="Arial" panose="020B0604020202020204" pitchFamily="34" charset="0"/>
              </a:rPr>
              <a:t>Team work 	</a:t>
            </a:r>
            <a:r>
              <a:rPr lang="en-US" dirty="0" smtClean="0">
                <a:latin typeface="Arial" panose="020B0604020202020204" pitchFamily="34" charset="0"/>
              </a:rPr>
              <a:t>					skills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</a:rPr>
              <a:t>Time management </a:t>
            </a:r>
            <a:r>
              <a:rPr lang="en-US" dirty="0">
                <a:latin typeface="Arial" panose="020B0604020202020204" pitchFamily="34" charset="0"/>
              </a:rPr>
              <a:t>skills,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Worker Behaviors:		Goal </a:t>
            </a:r>
            <a:r>
              <a:rPr lang="en-US" dirty="0">
                <a:latin typeface="Arial" panose="020B0604020202020204" pitchFamily="34" charset="0"/>
              </a:rPr>
              <a:t>oriented, Organized, </a:t>
            </a:r>
            <a:r>
              <a:rPr lang="en-US" dirty="0" smtClean="0">
                <a:latin typeface="Arial" panose="020B0604020202020204" pitchFamily="34" charset="0"/>
              </a:rPr>
              <a:t>							Personable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</a:rPr>
              <a:t>Self-motivated</a:t>
            </a:r>
            <a:r>
              <a:rPr lang="en-US" dirty="0">
                <a:latin typeface="Arial" panose="020B0604020202020204" pitchFamily="34" charset="0"/>
              </a:rPr>
              <a:t>, Ethical, </a:t>
            </a:r>
            <a:r>
              <a:rPr lang="en-US" dirty="0" smtClean="0">
                <a:latin typeface="Arial" panose="020B0604020202020204" pitchFamily="34" charset="0"/>
              </a:rPr>
              <a:t>						Encouraging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</a:rPr>
              <a:t>Trainable, Professional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Tools</a:t>
            </a:r>
            <a:r>
              <a:rPr lang="en-US" dirty="0">
                <a:latin typeface="Arial" panose="020B0604020202020204" pitchFamily="34" charset="0"/>
              </a:rPr>
              <a:t>, Equipment, Supplies and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Materials:				Paper, </a:t>
            </a:r>
            <a:r>
              <a:rPr lang="en-US" dirty="0">
                <a:latin typeface="Arial" panose="020B0604020202020204" pitchFamily="34" charset="0"/>
              </a:rPr>
              <a:t>Markers, Flipcharts, Policy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					Manuals</a:t>
            </a:r>
            <a:r>
              <a:rPr lang="en-US" dirty="0">
                <a:latin typeface="Arial" panose="020B0604020202020204" pitchFamily="34" charset="0"/>
              </a:rPr>
              <a:t>, Handouts, PowerPoints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86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smtClean="0">
                <a:latin typeface="Arial" panose="020B0604020202020204" pitchFamily="34" charset="0"/>
              </a:rPr>
              <a:t>References</a:t>
            </a:r>
            <a:endParaRPr lang="en-US" sz="2400" b="1" dirty="0" smtClean="0">
              <a:latin typeface="Arial" panose="020B0604020202020204" pitchFamily="34" charset="0"/>
            </a:endParaRPr>
          </a:p>
          <a:p>
            <a:pPr marL="0" indent="-457200">
              <a:buNone/>
            </a:pPr>
            <a:endParaRPr lang="en-US" cap="none" dirty="0" smtClean="0">
              <a:latin typeface="Arial" panose="020B0604020202020204" pitchFamily="34" charset="0"/>
            </a:endParaRPr>
          </a:p>
          <a:p>
            <a:pPr marL="0" indent="-457200">
              <a:buNone/>
            </a:pPr>
            <a:r>
              <a:rPr lang="en-US" cap="none" dirty="0" smtClean="0">
                <a:latin typeface="Arial" panose="020B0604020202020204" pitchFamily="34" charset="0"/>
              </a:rPr>
              <a:t>Gideon, D. </a:t>
            </a:r>
            <a:r>
              <a:rPr lang="en-US" cap="none" dirty="0">
                <a:latin typeface="Arial" panose="020B0604020202020204" pitchFamily="34" charset="0"/>
              </a:rPr>
              <a:t>(2014, November). </a:t>
            </a:r>
            <a:r>
              <a:rPr lang="en-US" i="1" cap="none" dirty="0" smtClean="0">
                <a:latin typeface="Arial" panose="020B0604020202020204" pitchFamily="34" charset="0"/>
              </a:rPr>
              <a:t>DACUM </a:t>
            </a:r>
            <a:r>
              <a:rPr lang="en-US" i="1" cap="none" dirty="0">
                <a:latin typeface="Arial" panose="020B0604020202020204" pitchFamily="34" charset="0"/>
              </a:rPr>
              <a:t>Design at </a:t>
            </a:r>
            <a:r>
              <a:rPr lang="en-US" i="1" cap="none" dirty="0" err="1" smtClean="0">
                <a:latin typeface="Arial" panose="020B0604020202020204" pitchFamily="34" charset="0"/>
              </a:rPr>
              <a:t>Octech</a:t>
            </a:r>
            <a:r>
              <a:rPr lang="en-US" i="1" cap="none" dirty="0" smtClean="0">
                <a:latin typeface="Arial" panose="020B0604020202020204" pitchFamily="34" charset="0"/>
              </a:rPr>
              <a:t>. </a:t>
            </a:r>
            <a:r>
              <a:rPr lang="en-US" cap="none" dirty="0" smtClean="0">
                <a:latin typeface="Arial" panose="020B0604020202020204" pitchFamily="34" charset="0"/>
              </a:rPr>
              <a:t>Presentation for professional 	development seminar. Retrieved from http</a:t>
            </a:r>
            <a:r>
              <a:rPr lang="en-US" cap="none" dirty="0">
                <a:latin typeface="Arial" panose="020B0604020202020204" pitchFamily="34" charset="0"/>
              </a:rPr>
              <a:t>://www.sctechsystem.edu</a:t>
            </a:r>
            <a:r>
              <a:rPr lang="en-US" cap="none" dirty="0" smtClean="0">
                <a:latin typeface="Arial" panose="020B0604020202020204" pitchFamily="34" charset="0"/>
              </a:rPr>
              <a:t>/ 	</a:t>
            </a:r>
            <a:r>
              <a:rPr lang="en-US" cap="none" dirty="0" err="1" smtClean="0">
                <a:latin typeface="Arial" panose="020B0604020202020204" pitchFamily="34" charset="0"/>
              </a:rPr>
              <a:t>tlt</a:t>
            </a:r>
            <a:r>
              <a:rPr lang="en-US" cap="none" dirty="0" smtClean="0">
                <a:latin typeface="Arial" panose="020B0604020202020204" pitchFamily="34" charset="0"/>
              </a:rPr>
              <a:t>/downloads/TLT-Gideon_The_DACUM</a:t>
            </a:r>
            <a:r>
              <a:rPr lang="en-US" cap="none" dirty="0">
                <a:latin typeface="Arial" panose="020B0604020202020204" pitchFamily="34" charset="0"/>
              </a:rPr>
              <a:t>_%20Process_%20Final_PPT.pdf</a:t>
            </a:r>
          </a:p>
          <a:p>
            <a:pPr marL="0" indent="0">
              <a:buNone/>
            </a:pPr>
            <a:r>
              <a:rPr lang="en-US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Halasz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I.M. (2003). Overview of DACUM Job Analysis Process. </a:t>
            </a:r>
            <a:r>
              <a:rPr lang="en-US" cap="none" dirty="0">
                <a:latin typeface="Arial" panose="020B0604020202020204" pitchFamily="34" charset="0"/>
                <a:cs typeface="Arial" panose="020B0604020202020204" pitchFamily="34" charset="0"/>
              </a:rPr>
              <a:t>Retrieved from 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	http</a:t>
            </a:r>
            <a:r>
              <a:rPr lang="en-US" cap="none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static.nicic.gov/Library/010699.pdf</a:t>
            </a:r>
          </a:p>
          <a:p>
            <a:pPr marL="0" indent="0">
              <a:buNone/>
            </a:pP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Johnson, J. (</a:t>
            </a:r>
            <a:r>
              <a:rPr lang="en-US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n.d.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). Skills Based Curriculum Development. </a:t>
            </a:r>
            <a:r>
              <a:rPr lang="en-US" cap="none" dirty="0">
                <a:latin typeface="Arial" panose="020B0604020202020204" pitchFamily="34" charset="0"/>
                <a:cs typeface="Arial" panose="020B0604020202020204" pitchFamily="34" charset="0"/>
              </a:rPr>
              <a:t>Retrieved from http://igett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. 	delmar.edu/Resources/Curriculum%20Development/</a:t>
            </a:r>
            <a:r>
              <a:rPr lang="en-US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SkillsBasedCurricDev_Johns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	onJohn_June08.pdf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9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latin typeface="Arial" panose="020B0604020202020204" pitchFamily="34" charset="0"/>
              </a:rPr>
              <a:t>Who </a:t>
            </a:r>
            <a:r>
              <a:rPr lang="en-US" sz="2400" b="1" dirty="0">
                <a:latin typeface="Arial" panose="020B0604020202020204" pitchFamily="34" charset="0"/>
              </a:rPr>
              <a:t>uses DACUM</a:t>
            </a:r>
            <a:r>
              <a:rPr lang="en-US" sz="2400" b="1" dirty="0" smtClean="0">
                <a:latin typeface="Arial" panose="020B0604020202020204" pitchFamily="34" charset="0"/>
              </a:rPr>
              <a:t>?</a:t>
            </a:r>
          </a:p>
          <a:p>
            <a:pPr marL="0" indent="0" algn="ctr">
              <a:buNone/>
            </a:pPr>
            <a:endParaRPr lang="en-US" sz="2400" b="1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Secondary </a:t>
            </a:r>
            <a:r>
              <a:rPr lang="en-US" dirty="0">
                <a:latin typeface="Arial" panose="020B0604020202020204" pitchFamily="34" charset="0"/>
              </a:rPr>
              <a:t>educators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Postsecondary </a:t>
            </a:r>
            <a:r>
              <a:rPr lang="en-US" dirty="0">
                <a:latin typeface="Arial" panose="020B0604020202020204" pitchFamily="34" charset="0"/>
              </a:rPr>
              <a:t>educators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Companies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Businesses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Federal </a:t>
            </a:r>
            <a:r>
              <a:rPr lang="en-US" dirty="0">
                <a:latin typeface="Arial" panose="020B0604020202020204" pitchFamily="34" charset="0"/>
              </a:rPr>
              <a:t>agencies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State </a:t>
            </a:r>
            <a:r>
              <a:rPr lang="en-US" dirty="0">
                <a:latin typeface="Arial" panose="020B0604020202020204" pitchFamily="34" charset="0"/>
              </a:rPr>
              <a:t>agencies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• Local </a:t>
            </a:r>
            <a:r>
              <a:rPr lang="en-US" dirty="0">
                <a:latin typeface="Arial" panose="020B0604020202020204" pitchFamily="34" charset="0"/>
              </a:rPr>
              <a:t>government </a:t>
            </a:r>
            <a:r>
              <a:rPr lang="en-US" dirty="0" smtClean="0">
                <a:latin typeface="Arial" panose="020B0604020202020204" pitchFamily="34" charset="0"/>
              </a:rPr>
              <a:t>agencies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Many </a:t>
            </a:r>
            <a:r>
              <a:rPr lang="en-US" dirty="0">
                <a:latin typeface="Arial" panose="020B0604020202020204" pitchFamily="34" charset="0"/>
              </a:rPr>
              <a:t>College </a:t>
            </a:r>
            <a:r>
              <a:rPr lang="en-US" dirty="0" smtClean="0">
                <a:latin typeface="Arial" panose="020B0604020202020204" pitchFamily="34" charset="0"/>
              </a:rPr>
              <a:t>and skill levels: accountants, technicians</a:t>
            </a:r>
            <a:r>
              <a:rPr lang="en-US" dirty="0">
                <a:latin typeface="Arial" panose="020B0604020202020204" pitchFamily="34" charset="0"/>
              </a:rPr>
              <a:t>, managers, </a:t>
            </a:r>
            <a:r>
              <a:rPr lang="en-US" dirty="0" smtClean="0">
                <a:latin typeface="Arial" panose="020B0604020202020204" pitchFamily="34" charset="0"/>
              </a:rPr>
              <a:t>etc.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608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DACUM Philosophy</a:t>
            </a:r>
          </a:p>
          <a:p>
            <a:endParaRPr lang="en-US" sz="2400" dirty="0" smtClean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Expert workers </a:t>
            </a:r>
            <a:r>
              <a:rPr lang="en-US" dirty="0">
                <a:latin typeface="Arial" panose="020B0604020202020204" pitchFamily="34" charset="0"/>
              </a:rPr>
              <a:t>can describe and </a:t>
            </a:r>
            <a:r>
              <a:rPr lang="en-US" dirty="0" smtClean="0">
                <a:latin typeface="Arial" panose="020B0604020202020204" pitchFamily="34" charset="0"/>
              </a:rPr>
              <a:t>define their job </a:t>
            </a:r>
            <a:r>
              <a:rPr lang="en-US" dirty="0">
                <a:latin typeface="Arial" panose="020B0604020202020204" pitchFamily="34" charset="0"/>
              </a:rPr>
              <a:t>more accurately than anyone else.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An effective way to define a job is to precisely describe </a:t>
            </a:r>
            <a:r>
              <a:rPr lang="en-US" dirty="0" smtClean="0">
                <a:latin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</a:rPr>
              <a:t>tasks that expert workers perform.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All tasks, in order to be performed correctly, </a:t>
            </a:r>
            <a:r>
              <a:rPr lang="en-US" dirty="0" smtClean="0">
                <a:latin typeface="Arial" panose="020B0604020202020204" pitchFamily="34" charset="0"/>
              </a:rPr>
              <a:t>require certain </a:t>
            </a:r>
            <a:r>
              <a:rPr lang="en-US" dirty="0">
                <a:latin typeface="Arial" panose="020B0604020202020204" pitchFamily="34" charset="0"/>
              </a:rPr>
              <a:t>knowledge, skills, tools, and worker behavior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8138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DACUM Process Advantages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1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smtClean="0">
                <a:latin typeface="Arial" panose="020B0604020202020204" pitchFamily="34" charset="0"/>
              </a:rPr>
              <a:t>Group Interaction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2. Brainstorming Power Energized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3. Group Synergy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4. Group Consensus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5. </a:t>
            </a:r>
            <a:r>
              <a:rPr lang="en-US" dirty="0" smtClean="0">
                <a:latin typeface="Arial" panose="020B0604020202020204" pitchFamily="34" charset="0"/>
              </a:rPr>
              <a:t>Future-Oriented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6. Employer/Employee &amp; Learner Buy In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7. Superior Quality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8. Low Costs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9. Comprehensive Outcome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5810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What do we teach?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</a:rPr>
              <a:t>. What we know best?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B. What we were taught?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C. What we enjoy teaching?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D. What’s in the textbook?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E. What the student needs </a:t>
            </a:r>
            <a:r>
              <a:rPr lang="en-US" dirty="0" smtClean="0">
                <a:latin typeface="Arial" panose="020B0604020202020204" pitchFamily="34" charset="0"/>
              </a:rPr>
              <a:t>for </a:t>
            </a:r>
            <a:r>
              <a:rPr lang="en-US" dirty="0">
                <a:latin typeface="Arial" panose="020B0604020202020204" pitchFamily="34" charset="0"/>
              </a:rPr>
              <a:t>successful employment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8950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</a:rPr>
              <a:t>          Real </a:t>
            </a:r>
            <a:r>
              <a:rPr lang="en-US" sz="2400" dirty="0">
                <a:latin typeface="Arial" panose="020B0604020202020204" pitchFamily="34" charset="0"/>
              </a:rPr>
              <a:t>World </a:t>
            </a:r>
            <a:r>
              <a:rPr lang="en-US" sz="2400" dirty="0" smtClean="0">
                <a:latin typeface="Arial" panose="020B0604020202020204" pitchFamily="34" charset="0"/>
              </a:rPr>
              <a:t>			   Educational </a:t>
            </a:r>
            <a:r>
              <a:rPr lang="en-US" sz="2400" dirty="0">
                <a:latin typeface="Arial" panose="020B0604020202020204" pitchFamily="34" charset="0"/>
              </a:rPr>
              <a:t>World </a:t>
            </a:r>
            <a:endParaRPr lang="en-US" sz="240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</a:endParaRPr>
          </a:p>
          <a:p>
            <a:pPr marL="3657600" lvl="8" indent="0">
              <a:buNone/>
            </a:pPr>
            <a:r>
              <a:rPr lang="en-US" sz="4800" dirty="0" smtClean="0">
                <a:latin typeface="Arial" panose="020B0604020202020204" pitchFamily="34" charset="0"/>
              </a:rPr>
              <a:t>	G</a:t>
            </a:r>
            <a:endParaRPr lang="en-US" sz="4800" dirty="0">
              <a:hlinkClick r:id="rId2"/>
            </a:endParaRPr>
          </a:p>
          <a:p>
            <a:pPr marL="3657600" lvl="8" indent="0">
              <a:buNone/>
            </a:pPr>
            <a:r>
              <a:rPr lang="en-US" sz="4800" dirty="0" smtClean="0">
                <a:latin typeface="Arial" panose="020B0604020202020204" pitchFamily="34" charset="0"/>
              </a:rPr>
              <a:t>	A</a:t>
            </a:r>
            <a:endParaRPr lang="en-US" sz="4800" dirty="0">
              <a:latin typeface="Arial" panose="020B0604020202020204" pitchFamily="34" charset="0"/>
            </a:endParaRPr>
          </a:p>
          <a:p>
            <a:pPr marL="3657600" lvl="8" indent="0">
              <a:buNone/>
            </a:pPr>
            <a:r>
              <a:rPr lang="en-US" sz="4800" dirty="0" smtClean="0">
                <a:latin typeface="Arial" panose="020B0604020202020204" pitchFamily="34" charset="0"/>
              </a:rPr>
              <a:t>	P</a:t>
            </a:r>
            <a:endParaRPr lang="en-US" sz="48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</a:rPr>
              <a:t>What </a:t>
            </a:r>
            <a:r>
              <a:rPr lang="en-US" sz="2400" dirty="0">
                <a:latin typeface="Arial" panose="020B0604020202020204" pitchFamily="34" charset="0"/>
              </a:rPr>
              <a:t>should be </a:t>
            </a:r>
            <a:r>
              <a:rPr lang="en-US" sz="2400" dirty="0" smtClean="0">
                <a:latin typeface="Arial" panose="020B0604020202020204" pitchFamily="34" charset="0"/>
              </a:rPr>
              <a:t>taught?			What </a:t>
            </a:r>
            <a:r>
              <a:rPr lang="en-US" sz="2400" dirty="0">
                <a:latin typeface="Arial" panose="020B0604020202020204" pitchFamily="34" charset="0"/>
              </a:rPr>
              <a:t>is taught?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759" y="1401537"/>
            <a:ext cx="4678134" cy="31187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1889" y="1401537"/>
            <a:ext cx="3645354" cy="312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80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 rot="5400000">
            <a:off x="3438959" y="3113153"/>
            <a:ext cx="1432684" cy="46943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 rot="2544785" flipH="1" flipV="1">
            <a:off x="2914650" y="1558624"/>
            <a:ext cx="1412421" cy="452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15402">
            <a:off x="3109986" y="4769990"/>
            <a:ext cx="1432684" cy="4694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523886">
            <a:off x="6303468" y="-423486"/>
            <a:ext cx="1604264" cy="2004731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477736"/>
            <a:ext cx="146957" cy="386170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53567" y="1321508"/>
            <a:ext cx="1690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DACUM WALL (no doors, windows, blackboards, obstructions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2772581" y="2896642"/>
            <a:ext cx="1094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DACUM Panelists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99642" y="2489391"/>
            <a:ext cx="1004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Observer Section</a:t>
            </a:r>
            <a:endParaRPr lang="en-US" sz="1200" dirty="0"/>
          </a:p>
        </p:txBody>
      </p:sp>
      <p:sp>
        <p:nvSpPr>
          <p:cNvPr id="15" name="Flowchart: Connector 14"/>
          <p:cNvSpPr/>
          <p:nvPr/>
        </p:nvSpPr>
        <p:spPr>
          <a:xfrm>
            <a:off x="3518806" y="1043516"/>
            <a:ext cx="204107" cy="19594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7798" y="1371047"/>
            <a:ext cx="225572" cy="21337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5301" y="1678086"/>
            <a:ext cx="225572" cy="21337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584" y="5539242"/>
            <a:ext cx="225572" cy="21337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5301" y="5117901"/>
            <a:ext cx="225572" cy="21337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0018" y="4697586"/>
            <a:ext cx="225572" cy="21337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9133" y="2782322"/>
            <a:ext cx="225572" cy="21337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9133" y="3712750"/>
            <a:ext cx="225572" cy="21337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2804" y="3251618"/>
            <a:ext cx="225572" cy="21337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3849" y="2101462"/>
            <a:ext cx="225572" cy="21337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3849" y="2475683"/>
            <a:ext cx="225572" cy="21337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3849" y="2849904"/>
            <a:ext cx="225572" cy="21337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3849" y="3224125"/>
            <a:ext cx="225572" cy="21337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535188" y="5523530"/>
            <a:ext cx="469433" cy="80359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57118" y="6351261"/>
            <a:ext cx="225572" cy="21337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2245178" y="6319450"/>
            <a:ext cx="1192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Recorder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6436128" y="440379"/>
            <a:ext cx="1338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Refreshment Table</a:t>
            </a:r>
            <a:endParaRPr lang="en-US" sz="1200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537308" y="1914156"/>
            <a:ext cx="886981" cy="903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7446414" y="2782322"/>
            <a:ext cx="219850" cy="35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3086301" y="1946010"/>
            <a:ext cx="197185" cy="915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394000" y="3144271"/>
            <a:ext cx="328913" cy="30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064458" y="3353277"/>
            <a:ext cx="496330" cy="1439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465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630"/>
            <a:ext cx="10363826" cy="56605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</a:rPr>
              <a:t>Facilitator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</a:rPr>
              <a:t>1. Is </a:t>
            </a:r>
            <a:r>
              <a:rPr lang="en-US" dirty="0">
                <a:latin typeface="Arial" panose="020B0604020202020204" pitchFamily="34" charset="0"/>
              </a:rPr>
              <a:t>an expert </a:t>
            </a:r>
            <a:r>
              <a:rPr lang="en-US" dirty="0" smtClean="0">
                <a:latin typeface="Arial" panose="020B0604020202020204" pitchFamily="34" charset="0"/>
              </a:rPr>
              <a:t>in </a:t>
            </a:r>
            <a:r>
              <a:rPr lang="en-US" dirty="0">
                <a:latin typeface="Arial" panose="020B0604020202020204" pitchFamily="34" charset="0"/>
              </a:rPr>
              <a:t>the </a:t>
            </a:r>
            <a:r>
              <a:rPr lang="en-US" dirty="0" smtClean="0">
                <a:latin typeface="Arial" panose="020B0604020202020204" pitchFamily="34" charset="0"/>
              </a:rPr>
              <a:t>DACUM process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</a:rPr>
              <a:t>. Guides </a:t>
            </a:r>
            <a:r>
              <a:rPr lang="en-US" dirty="0">
                <a:latin typeface="Arial" panose="020B0604020202020204" pitchFamily="34" charset="0"/>
              </a:rPr>
              <a:t>the panel participants.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</a:rPr>
              <a:t>. Questions </a:t>
            </a:r>
            <a:r>
              <a:rPr lang="en-US" dirty="0">
                <a:latin typeface="Arial" panose="020B0604020202020204" pitchFamily="34" charset="0"/>
              </a:rPr>
              <a:t>each task </a:t>
            </a:r>
            <a:r>
              <a:rPr lang="en-US" dirty="0" smtClean="0">
                <a:latin typeface="Arial" panose="020B0604020202020204" pitchFamily="34" charset="0"/>
              </a:rPr>
              <a:t>statement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4</a:t>
            </a:r>
            <a:r>
              <a:rPr lang="en-US" dirty="0" smtClean="0">
                <a:latin typeface="Arial" panose="020B0604020202020204" pitchFamily="34" charset="0"/>
              </a:rPr>
              <a:t>. Gains </a:t>
            </a:r>
            <a:r>
              <a:rPr lang="en-US" dirty="0">
                <a:latin typeface="Arial" panose="020B0604020202020204" pitchFamily="34" charset="0"/>
              </a:rPr>
              <a:t>group consensus on each item.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5</a:t>
            </a:r>
            <a:r>
              <a:rPr lang="en-US" dirty="0" smtClean="0">
                <a:latin typeface="Arial" panose="020B0604020202020204" pitchFamily="34" charset="0"/>
              </a:rPr>
              <a:t>. Doesn’t </a:t>
            </a:r>
            <a:r>
              <a:rPr lang="en-US" dirty="0">
                <a:latin typeface="Arial" panose="020B0604020202020204" pitchFamily="34" charset="0"/>
              </a:rPr>
              <a:t>need to know about the job being </a:t>
            </a:r>
            <a:r>
              <a:rPr lang="en-US" dirty="0" smtClean="0">
                <a:latin typeface="Arial" panose="020B0604020202020204" pitchFamily="34" charset="0"/>
              </a:rPr>
              <a:t>analyzed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6</a:t>
            </a:r>
            <a:r>
              <a:rPr lang="en-US" dirty="0" smtClean="0">
                <a:latin typeface="Arial" panose="020B0604020202020204" pitchFamily="34" charset="0"/>
              </a:rPr>
              <a:t>. Exhibits </a:t>
            </a:r>
            <a:r>
              <a:rPr lang="en-US" dirty="0">
                <a:latin typeface="Arial" panose="020B0604020202020204" pitchFamily="34" charset="0"/>
              </a:rPr>
              <a:t>stamina, good </a:t>
            </a:r>
            <a:r>
              <a:rPr lang="en-US" dirty="0" smtClean="0">
                <a:latin typeface="Arial" panose="020B0604020202020204" pitchFamily="34" charset="0"/>
              </a:rPr>
              <a:t>short-term </a:t>
            </a:r>
            <a:r>
              <a:rPr lang="en-US" dirty="0">
                <a:latin typeface="Arial" panose="020B0604020202020204" pitchFamily="34" charset="0"/>
              </a:rPr>
              <a:t>memory, and </a:t>
            </a:r>
            <a:r>
              <a:rPr lang="en-US" dirty="0" smtClean="0">
                <a:latin typeface="Arial" panose="020B0604020202020204" pitchFamily="34" charset="0"/>
              </a:rPr>
              <a:t>a positive </a:t>
            </a:r>
            <a:r>
              <a:rPr lang="en-US" dirty="0">
                <a:latin typeface="Arial" panose="020B0604020202020204" pitchFamily="34" charset="0"/>
              </a:rPr>
              <a:t>attitude.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7</a:t>
            </a:r>
            <a:r>
              <a:rPr lang="en-US" dirty="0" smtClean="0">
                <a:latin typeface="Arial" panose="020B0604020202020204" pitchFamily="34" charset="0"/>
              </a:rPr>
              <a:t>. Persuades </a:t>
            </a:r>
            <a:r>
              <a:rPr lang="en-US" dirty="0">
                <a:latin typeface="Arial" panose="020B0604020202020204" pitchFamily="34" charset="0"/>
              </a:rPr>
              <a:t>panel to actively participate.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8</a:t>
            </a:r>
            <a:r>
              <a:rPr lang="en-US" dirty="0" smtClean="0">
                <a:latin typeface="Arial" panose="020B0604020202020204" pitchFamily="34" charset="0"/>
              </a:rPr>
              <a:t>. Verifies </a:t>
            </a:r>
            <a:r>
              <a:rPr lang="en-US" dirty="0">
                <a:latin typeface="Arial" panose="020B0604020202020204" pitchFamily="34" charset="0"/>
              </a:rPr>
              <a:t>appropriate verbs, qualifiers, and objects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722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124</TotalTime>
  <Words>843</Words>
  <Application>Microsoft Office PowerPoint</Application>
  <PresentationFormat>Widescreen</PresentationFormat>
  <Paragraphs>179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Tw Cen MT</vt:lpstr>
      <vt:lpstr>Droplet</vt:lpstr>
      <vt:lpstr>DACUM Developing A CUrriculuM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Northland Community and Technical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DACUM Developing A CUrriculuM</dc:title>
  <dc:creator>Carey Castle</dc:creator>
  <cp:lastModifiedBy>Karl Ohrn</cp:lastModifiedBy>
  <cp:revision>13</cp:revision>
  <dcterms:created xsi:type="dcterms:W3CDTF">2016-01-20T14:56:21Z</dcterms:created>
  <dcterms:modified xsi:type="dcterms:W3CDTF">2016-01-25T16:39:31Z</dcterms:modified>
</cp:coreProperties>
</file>